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4" r:id="rId3"/>
    <p:sldId id="267" r:id="rId4"/>
    <p:sldId id="262" r:id="rId5"/>
    <p:sldId id="266" r:id="rId6"/>
  </p:sldIdLst>
  <p:sldSz cx="6858000" cy="121539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7B3"/>
    <a:srgbClr val="1C6291"/>
    <a:srgbClr val="000000"/>
    <a:srgbClr val="191F39"/>
    <a:srgbClr val="1D9ADD"/>
    <a:srgbClr val="A4C0E4"/>
    <a:srgbClr val="71BAE2"/>
    <a:srgbClr val="177AB1"/>
    <a:srgbClr val="376092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5" autoAdjust="0"/>
    <p:restoredTop sz="94660"/>
  </p:normalViewPr>
  <p:slideViewPr>
    <p:cSldViewPr>
      <p:cViewPr varScale="1">
        <p:scale>
          <a:sx n="62" d="100"/>
          <a:sy n="62" d="100"/>
        </p:scale>
        <p:origin x="1680" y="66"/>
      </p:cViewPr>
      <p:guideLst>
        <p:guide orient="horz" pos="382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45953-D2C1-4B85-B980-60446063F1AB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59050" y="1143000"/>
            <a:ext cx="1739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2135B-C376-49F8-A5B1-E7D26B88B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4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POSICIONES (&gt;20)</a:t>
            </a:r>
          </a:p>
          <a:p>
            <a:r>
              <a:rPr lang="en-US" dirty="0" err="1" smtClean="0"/>
              <a:t>Tema</a:t>
            </a:r>
            <a:r>
              <a:rPr lang="en-US" baseline="0" dirty="0" smtClean="0"/>
              <a:t> (&gt;18)</a:t>
            </a:r>
          </a:p>
          <a:p>
            <a:r>
              <a:rPr lang="en-US" baseline="0" dirty="0" err="1" smtClean="0"/>
              <a:t>Descripción</a:t>
            </a:r>
            <a:r>
              <a:rPr lang="en-US" baseline="0" dirty="0" smtClean="0"/>
              <a:t> (&gt;16)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2135B-C376-49F8-A5B1-E7D26B88BB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18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POSICIONES (&gt;20)</a:t>
            </a:r>
          </a:p>
          <a:p>
            <a:r>
              <a:rPr lang="en-US" dirty="0" err="1" smtClean="0"/>
              <a:t>Tema</a:t>
            </a:r>
            <a:r>
              <a:rPr lang="en-US" baseline="0" dirty="0" smtClean="0"/>
              <a:t> (&gt;18)</a:t>
            </a:r>
          </a:p>
          <a:p>
            <a:r>
              <a:rPr lang="en-US" baseline="0" dirty="0" err="1" smtClean="0"/>
              <a:t>Descripción</a:t>
            </a:r>
            <a:r>
              <a:rPr lang="en-US" baseline="0" dirty="0" smtClean="0"/>
              <a:t> (&gt;16)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2135B-C376-49F8-A5B1-E7D26B88BB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POSICIONES (&gt;20)</a:t>
            </a:r>
          </a:p>
          <a:p>
            <a:r>
              <a:rPr lang="en-US" dirty="0" err="1" smtClean="0"/>
              <a:t>Tema</a:t>
            </a:r>
            <a:r>
              <a:rPr lang="en-US" baseline="0" dirty="0" smtClean="0"/>
              <a:t> (&gt;18)</a:t>
            </a:r>
          </a:p>
          <a:p>
            <a:r>
              <a:rPr lang="en-US" baseline="0" dirty="0" err="1" smtClean="0"/>
              <a:t>Descripción</a:t>
            </a:r>
            <a:r>
              <a:rPr lang="en-US" baseline="0" dirty="0" smtClean="0"/>
              <a:t> (&gt;16)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2135B-C376-49F8-A5B1-E7D26B88BB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95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POSICIONES (&gt;20)</a:t>
            </a:r>
          </a:p>
          <a:p>
            <a:r>
              <a:rPr lang="en-US" dirty="0" err="1" smtClean="0"/>
              <a:t>Tema</a:t>
            </a:r>
            <a:r>
              <a:rPr lang="en-US" baseline="0" dirty="0" smtClean="0"/>
              <a:t> (&gt;18)</a:t>
            </a:r>
          </a:p>
          <a:p>
            <a:r>
              <a:rPr lang="en-US" baseline="0" dirty="0" err="1" smtClean="0"/>
              <a:t>Descripción</a:t>
            </a:r>
            <a:r>
              <a:rPr lang="en-US" baseline="0" dirty="0" smtClean="0"/>
              <a:t> (&gt;16)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2135B-C376-49F8-A5B1-E7D26B88BB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7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775589"/>
            <a:ext cx="5829300" cy="26052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6887210"/>
            <a:ext cx="4800600" cy="310599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649897"/>
            <a:ext cx="1157288" cy="1382506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649897"/>
            <a:ext cx="3357563" cy="1382506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7810006"/>
            <a:ext cx="5829300" cy="2413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5151343"/>
            <a:ext cx="5829300" cy="265866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781214"/>
            <a:ext cx="2257425" cy="106937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781214"/>
            <a:ext cx="2257425" cy="106937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486720"/>
            <a:ext cx="6172200" cy="2025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720561"/>
            <a:ext cx="3030141" cy="113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854362"/>
            <a:ext cx="3030141" cy="7002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720561"/>
            <a:ext cx="3031331" cy="113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854362"/>
            <a:ext cx="3031331" cy="7002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483906"/>
            <a:ext cx="2256235" cy="20594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483907"/>
            <a:ext cx="3833813" cy="103730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543317"/>
            <a:ext cx="2256235" cy="83136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8507731"/>
            <a:ext cx="4114800" cy="10043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1085973"/>
            <a:ext cx="4114800" cy="72923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9512117"/>
            <a:ext cx="4114800" cy="14263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486720"/>
            <a:ext cx="6172200" cy="2025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835912"/>
            <a:ext cx="6172200" cy="8021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11264866"/>
            <a:ext cx="1600200" cy="64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8B96-01FA-4F82-AE3F-94BBC42DC7F2}" type="datetimeFigureOut">
              <a:rPr lang="es-AR" smtClean="0"/>
              <a:pPr/>
              <a:t>23/5/2022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11264866"/>
            <a:ext cx="2171700" cy="64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11264866"/>
            <a:ext cx="1600200" cy="64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8761-88A9-4702-BBD6-E13986984192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municacion.ibr@ibr-conicet.gov.a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png"/><Relationship Id="rId3" Type="http://schemas.openxmlformats.org/officeDocument/2006/relationships/image" Target="../media/image1.jpeg"/><Relationship Id="rId21" Type="http://schemas.openxmlformats.org/officeDocument/2006/relationships/image" Target="../media/image20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emf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2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png"/><Relationship Id="rId3" Type="http://schemas.openxmlformats.org/officeDocument/2006/relationships/image" Target="../media/image3.jpeg"/><Relationship Id="rId21" Type="http://schemas.openxmlformats.org/officeDocument/2006/relationships/image" Target="../media/image20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emf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2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Mini-instructive para </a:t>
            </a:r>
            <a:r>
              <a:rPr lang="en-US" sz="2500" dirty="0" err="1" smtClean="0"/>
              <a:t>publicaciones</a:t>
            </a:r>
            <a:r>
              <a:rPr lang="en-US" sz="2500" dirty="0" smtClean="0"/>
              <a:t> de </a:t>
            </a:r>
            <a:r>
              <a:rPr lang="en-US" sz="2500" dirty="0" err="1" smtClean="0"/>
              <a:t>historias</a:t>
            </a:r>
            <a:r>
              <a:rPr lang="en-US" sz="2500" dirty="0" smtClean="0"/>
              <a:t> (stories) </a:t>
            </a:r>
            <a:r>
              <a:rPr lang="en-US" sz="2500" dirty="0" err="1" smtClean="0"/>
              <a:t>en</a:t>
            </a:r>
            <a:r>
              <a:rPr lang="en-US" sz="2500" dirty="0" smtClean="0"/>
              <a:t> </a:t>
            </a:r>
            <a:r>
              <a:rPr lang="en-US" sz="2500" dirty="0" err="1" smtClean="0"/>
              <a:t>instagram</a:t>
            </a:r>
            <a:endParaRPr lang="en-US" sz="25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8640" y="2188518"/>
            <a:ext cx="6326460" cy="597666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1400" dirty="0" err="1" smtClean="0"/>
              <a:t>Todas</a:t>
            </a:r>
            <a:r>
              <a:rPr lang="en-US" sz="1400" dirty="0" smtClean="0"/>
              <a:t> las </a:t>
            </a:r>
            <a:r>
              <a:rPr lang="en-US" sz="1400" dirty="0" err="1" smtClean="0"/>
              <a:t>búsquedas</a:t>
            </a:r>
            <a:r>
              <a:rPr lang="en-US" sz="1400" dirty="0" smtClean="0"/>
              <a:t> de personal </a:t>
            </a:r>
            <a:r>
              <a:rPr lang="en-US" sz="1400" dirty="0" err="1" smtClean="0"/>
              <a:t>serán</a:t>
            </a:r>
            <a:r>
              <a:rPr lang="en-US" sz="1400" dirty="0" smtClean="0"/>
              <a:t> </a:t>
            </a:r>
            <a:r>
              <a:rPr lang="en-US" sz="1400" dirty="0" err="1" smtClean="0"/>
              <a:t>vinculadas</a:t>
            </a:r>
            <a:r>
              <a:rPr lang="en-US" sz="1400" dirty="0" smtClean="0"/>
              <a:t> </a:t>
            </a:r>
            <a:r>
              <a:rPr lang="en-US" sz="1400" dirty="0" err="1" smtClean="0"/>
              <a:t>por</a:t>
            </a:r>
            <a:r>
              <a:rPr lang="en-US" sz="1400" dirty="0" smtClean="0"/>
              <a:t> default al link de la web del </a:t>
            </a:r>
            <a:r>
              <a:rPr lang="en-US" sz="1400" dirty="0" err="1" smtClean="0"/>
              <a:t>laboratorio</a:t>
            </a:r>
            <a:r>
              <a:rPr lang="en-US" sz="1400" dirty="0" smtClean="0"/>
              <a:t> que </a:t>
            </a:r>
            <a:r>
              <a:rPr lang="en-US" sz="1400" dirty="0" err="1" smtClean="0"/>
              <a:t>realiza</a:t>
            </a:r>
            <a:r>
              <a:rPr lang="en-US" sz="1400" dirty="0" smtClean="0"/>
              <a:t> la </a:t>
            </a:r>
            <a:r>
              <a:rPr lang="en-US" sz="1400" dirty="0" err="1" smtClean="0"/>
              <a:t>búsqueda</a:t>
            </a:r>
            <a:r>
              <a:rPr lang="en-US" sz="1400" dirty="0" smtClean="0"/>
              <a:t>, de </a:t>
            </a:r>
            <a:r>
              <a:rPr lang="en-US" sz="1400" dirty="0" err="1" smtClean="0"/>
              <a:t>manera</a:t>
            </a:r>
            <a:r>
              <a:rPr lang="en-US" sz="1400" dirty="0" smtClean="0"/>
              <a:t> que se </a:t>
            </a:r>
            <a:r>
              <a:rPr lang="en-US" sz="1400" dirty="0" err="1" smtClean="0"/>
              <a:t>sugiere</a:t>
            </a:r>
            <a:r>
              <a:rPr lang="en-US" sz="1400" dirty="0" smtClean="0"/>
              <a:t> </a:t>
            </a:r>
            <a:r>
              <a:rPr lang="en-US" sz="1400" dirty="0" err="1" smtClean="0"/>
              <a:t>mantener</a:t>
            </a:r>
            <a:r>
              <a:rPr lang="en-US" sz="1400" dirty="0" smtClean="0"/>
              <a:t> las webs </a:t>
            </a:r>
            <a:r>
              <a:rPr lang="en-US" sz="1400" dirty="0" err="1" smtClean="0"/>
              <a:t>actualizadas</a:t>
            </a:r>
            <a:r>
              <a:rPr lang="en-US" sz="1400" dirty="0" smtClean="0"/>
              <a:t> e </a:t>
            </a:r>
            <a:r>
              <a:rPr lang="en-US" sz="1400" dirty="0" err="1" smtClean="0"/>
              <a:t>incluir</a:t>
            </a:r>
            <a:r>
              <a:rPr lang="en-US" sz="1400" dirty="0" smtClean="0"/>
              <a:t> </a:t>
            </a:r>
            <a:r>
              <a:rPr lang="en-US" sz="1400" dirty="0" err="1" smtClean="0"/>
              <a:t>mayores</a:t>
            </a:r>
            <a:r>
              <a:rPr lang="en-US" sz="1400" dirty="0" smtClean="0"/>
              <a:t> </a:t>
            </a:r>
            <a:r>
              <a:rPr lang="en-US" sz="1400" dirty="0" err="1" smtClean="0"/>
              <a:t>detalles</a:t>
            </a:r>
            <a:r>
              <a:rPr lang="en-US" sz="1400" dirty="0" smtClean="0"/>
              <a:t> de las </a:t>
            </a:r>
            <a:r>
              <a:rPr lang="en-US" sz="1400" dirty="0" err="1" smtClean="0"/>
              <a:t>búsquedas</a:t>
            </a:r>
            <a:r>
              <a:rPr lang="en-US" sz="1400" dirty="0" smtClean="0"/>
              <a:t> </a:t>
            </a:r>
            <a:r>
              <a:rPr lang="en-US" sz="1400" dirty="0" err="1" smtClean="0"/>
              <a:t>en</a:t>
            </a:r>
            <a:r>
              <a:rPr lang="en-US" sz="1400" dirty="0" smtClean="0"/>
              <a:t> </a:t>
            </a:r>
            <a:r>
              <a:rPr lang="en-US" sz="1400" dirty="0" err="1" smtClean="0"/>
              <a:t>esos</a:t>
            </a:r>
            <a:r>
              <a:rPr lang="en-US" sz="1400" dirty="0" smtClean="0"/>
              <a:t> </a:t>
            </a:r>
            <a:r>
              <a:rPr lang="en-US" sz="1400" dirty="0" err="1" smtClean="0"/>
              <a:t>espacios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>
              <a:lnSpc>
                <a:spcPct val="170000"/>
              </a:lnSpc>
            </a:pPr>
            <a:r>
              <a:rPr lang="en-US" sz="1400" dirty="0" err="1" smtClean="0"/>
              <a:t>Podrá</a:t>
            </a:r>
            <a:r>
              <a:rPr lang="en-US" sz="1400" dirty="0" smtClean="0"/>
              <a:t> </a:t>
            </a:r>
            <a:r>
              <a:rPr lang="en-US" sz="1400" dirty="0" err="1" smtClean="0"/>
              <a:t>elegir</a:t>
            </a:r>
            <a:r>
              <a:rPr lang="en-US" sz="1400" dirty="0" smtClean="0"/>
              <a:t> entre dos </a:t>
            </a:r>
            <a:r>
              <a:rPr lang="en-US" sz="1400" dirty="0" err="1" smtClean="0"/>
              <a:t>modelos</a:t>
            </a:r>
            <a:r>
              <a:rPr lang="en-US" sz="1400" dirty="0" smtClean="0"/>
              <a:t> </a:t>
            </a:r>
            <a:r>
              <a:rPr lang="en-US" sz="1400" dirty="0" err="1" smtClean="0"/>
              <a:t>distintos</a:t>
            </a:r>
            <a:r>
              <a:rPr lang="en-US" sz="1400" dirty="0" smtClean="0"/>
              <a:t> de </a:t>
            </a:r>
            <a:r>
              <a:rPr lang="en-US" sz="1400" dirty="0" err="1" smtClean="0"/>
              <a:t>plantillas</a:t>
            </a:r>
            <a:r>
              <a:rPr lang="en-US" sz="1400" dirty="0" smtClean="0"/>
              <a:t>: </a:t>
            </a:r>
            <a:r>
              <a:rPr lang="en-US" sz="1400" dirty="0" err="1" smtClean="0"/>
              <a:t>una</a:t>
            </a:r>
            <a:r>
              <a:rPr lang="en-US" sz="1400" dirty="0" smtClean="0"/>
              <a:t> con </a:t>
            </a:r>
            <a:r>
              <a:rPr lang="en-US" sz="1400" dirty="0" err="1" smtClean="0"/>
              <a:t>borde</a:t>
            </a:r>
            <a:r>
              <a:rPr lang="en-US" sz="1400" dirty="0" smtClean="0"/>
              <a:t> </a:t>
            </a:r>
            <a:r>
              <a:rPr lang="en-US" sz="1400" dirty="0" err="1" smtClean="0"/>
              <a:t>claro</a:t>
            </a:r>
            <a:r>
              <a:rPr lang="en-US" sz="1400" dirty="0" smtClean="0"/>
              <a:t> (</a:t>
            </a:r>
            <a:r>
              <a:rPr lang="en-US" sz="1400" dirty="0" err="1" smtClean="0"/>
              <a:t>diapo</a:t>
            </a:r>
            <a:r>
              <a:rPr lang="en-US" sz="1400" dirty="0" smtClean="0"/>
              <a:t> 2) y </a:t>
            </a:r>
            <a:r>
              <a:rPr lang="en-US" sz="1400" dirty="0" err="1" smtClean="0"/>
              <a:t>otra</a:t>
            </a:r>
            <a:r>
              <a:rPr lang="en-US" sz="1400" dirty="0" smtClean="0"/>
              <a:t> con </a:t>
            </a:r>
            <a:r>
              <a:rPr lang="en-US" sz="1400" dirty="0" err="1" smtClean="0"/>
              <a:t>borde</a:t>
            </a:r>
            <a:r>
              <a:rPr lang="en-US" sz="1400" dirty="0" smtClean="0"/>
              <a:t> </a:t>
            </a:r>
            <a:r>
              <a:rPr lang="en-US" sz="1400" dirty="0" err="1" smtClean="0"/>
              <a:t>oscuro</a:t>
            </a:r>
            <a:r>
              <a:rPr lang="en-US" sz="1400" dirty="0" smtClean="0"/>
              <a:t> (</a:t>
            </a:r>
            <a:r>
              <a:rPr lang="en-US" sz="1400" dirty="0" err="1" smtClean="0"/>
              <a:t>diapo</a:t>
            </a:r>
            <a:r>
              <a:rPr lang="en-US" sz="1400" dirty="0" smtClean="0"/>
              <a:t> 3). </a:t>
            </a:r>
            <a:r>
              <a:rPr lang="en-US" sz="1400" dirty="0" err="1" smtClean="0"/>
              <a:t>En</a:t>
            </a:r>
            <a:r>
              <a:rPr lang="en-US" sz="1400" dirty="0" smtClean="0"/>
              <a:t> las </a:t>
            </a:r>
            <a:r>
              <a:rPr lang="en-US" sz="1400" dirty="0" err="1" smtClean="0"/>
              <a:t>diapo</a:t>
            </a:r>
            <a:r>
              <a:rPr lang="en-US" sz="1400" dirty="0" smtClean="0"/>
              <a:t> 4 y 5 </a:t>
            </a:r>
            <a:r>
              <a:rPr lang="en-US" sz="1400" dirty="0" err="1" smtClean="0"/>
              <a:t>encontrará</a:t>
            </a:r>
            <a:r>
              <a:rPr lang="en-US" sz="1400" dirty="0" smtClean="0"/>
              <a:t> un </a:t>
            </a:r>
            <a:r>
              <a:rPr lang="en-US" sz="1400" dirty="0" err="1" smtClean="0"/>
              <a:t>ejemplo</a:t>
            </a:r>
            <a:r>
              <a:rPr lang="en-US" sz="1400" dirty="0" smtClean="0"/>
              <a:t> </a:t>
            </a:r>
            <a:r>
              <a:rPr lang="en-US" sz="1400" dirty="0" err="1" smtClean="0"/>
              <a:t>concreto</a:t>
            </a:r>
            <a:r>
              <a:rPr lang="en-US" sz="1400" dirty="0" smtClean="0"/>
              <a:t> para </a:t>
            </a:r>
            <a:r>
              <a:rPr lang="en-US" sz="1400" dirty="0" err="1" smtClean="0"/>
              <a:t>cada</a:t>
            </a:r>
            <a:r>
              <a:rPr lang="en-US" sz="1400" dirty="0" smtClean="0"/>
              <a:t> </a:t>
            </a:r>
            <a:r>
              <a:rPr lang="en-US" sz="1400" dirty="0" err="1" smtClean="0"/>
              <a:t>tipo</a:t>
            </a:r>
            <a:r>
              <a:rPr lang="en-US" sz="1400" dirty="0" smtClean="0"/>
              <a:t> de </a:t>
            </a:r>
            <a:r>
              <a:rPr lang="en-US" sz="1400" dirty="0" err="1" smtClean="0"/>
              <a:t>borde</a:t>
            </a:r>
            <a:r>
              <a:rPr lang="en-US" sz="1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1400" dirty="0" err="1" smtClean="0"/>
              <a:t>En</a:t>
            </a:r>
            <a:r>
              <a:rPr lang="en-US" sz="1400" dirty="0" smtClean="0"/>
              <a:t> el </a:t>
            </a:r>
            <a:r>
              <a:rPr lang="en-US" sz="1400" dirty="0" err="1" smtClean="0"/>
              <a:t>espacio</a:t>
            </a:r>
            <a:r>
              <a:rPr lang="en-US" sz="1400" dirty="0" smtClean="0"/>
              <a:t> de </a:t>
            </a:r>
            <a:r>
              <a:rPr lang="en-US" sz="1400" dirty="0" err="1" smtClean="0"/>
              <a:t>cabecera</a:t>
            </a:r>
            <a:r>
              <a:rPr lang="en-US" sz="1400" dirty="0" smtClean="0"/>
              <a:t>, el/la </a:t>
            </a:r>
            <a:r>
              <a:rPr lang="en-US" sz="1400" dirty="0" err="1" smtClean="0"/>
              <a:t>investigador</a:t>
            </a:r>
            <a:r>
              <a:rPr lang="en-US" sz="1400" dirty="0" smtClean="0"/>
              <a:t>/a </a:t>
            </a:r>
            <a:r>
              <a:rPr lang="en-US" sz="1400" dirty="0" err="1" smtClean="0"/>
              <a:t>debe</a:t>
            </a:r>
            <a:r>
              <a:rPr lang="en-US" sz="1400" dirty="0" smtClean="0"/>
              <a:t> </a:t>
            </a:r>
            <a:r>
              <a:rPr lang="en-US" sz="1400" dirty="0" err="1" smtClean="0"/>
              <a:t>indicar</a:t>
            </a:r>
            <a:r>
              <a:rPr lang="en-US" sz="1400" dirty="0" smtClean="0"/>
              <a:t> la(s) </a:t>
            </a:r>
            <a:r>
              <a:rPr lang="en-US" sz="1400" dirty="0" err="1" smtClean="0"/>
              <a:t>opción</a:t>
            </a:r>
            <a:r>
              <a:rPr lang="en-US" sz="1400" dirty="0" smtClean="0"/>
              <a:t>(</a:t>
            </a:r>
            <a:r>
              <a:rPr lang="en-US" sz="1400" dirty="0" err="1" smtClean="0"/>
              <a:t>es</a:t>
            </a:r>
            <a:r>
              <a:rPr lang="en-US" sz="1400" dirty="0" smtClean="0"/>
              <a:t>) que </a:t>
            </a:r>
            <a:r>
              <a:rPr lang="en-US" sz="1400" dirty="0" err="1" smtClean="0"/>
              <a:t>correspondan</a:t>
            </a:r>
            <a:r>
              <a:rPr lang="en-US" sz="1400" dirty="0" smtClean="0"/>
              <a:t> </a:t>
            </a:r>
            <a:r>
              <a:rPr lang="en-US" sz="1400" dirty="0" err="1" smtClean="0"/>
              <a:t>respecto</a:t>
            </a:r>
            <a:r>
              <a:rPr lang="en-US" sz="1400" dirty="0" smtClean="0"/>
              <a:t> a </a:t>
            </a:r>
            <a:r>
              <a:rPr lang="en-US" sz="1400" dirty="0" err="1" smtClean="0"/>
              <a:t>qué</a:t>
            </a:r>
            <a:r>
              <a:rPr lang="en-US" sz="1400" dirty="0" smtClean="0"/>
              <a:t> </a:t>
            </a:r>
            <a:r>
              <a:rPr lang="en-US" sz="1400" dirty="0" err="1" smtClean="0"/>
              <a:t>tipo</a:t>
            </a:r>
            <a:r>
              <a:rPr lang="en-US" sz="1400" dirty="0" smtClean="0"/>
              <a:t> de </a:t>
            </a:r>
            <a:r>
              <a:rPr lang="en-US" sz="1400" dirty="0" err="1" smtClean="0"/>
              <a:t>búsqueda</a:t>
            </a:r>
            <a:r>
              <a:rPr lang="en-US" sz="1400" dirty="0" smtClean="0"/>
              <a:t> se </a:t>
            </a:r>
            <a:r>
              <a:rPr lang="en-US" sz="1400" dirty="0" err="1" smtClean="0"/>
              <a:t>está</a:t>
            </a:r>
            <a:r>
              <a:rPr lang="en-US" sz="1400" dirty="0" smtClean="0"/>
              <a:t> </a:t>
            </a:r>
            <a:r>
              <a:rPr lang="en-US" sz="1400" dirty="0" err="1" smtClean="0"/>
              <a:t>haciendo</a:t>
            </a:r>
            <a:r>
              <a:rPr lang="en-US" sz="1400" dirty="0" smtClean="0"/>
              <a:t>: (Doctoral, </a:t>
            </a:r>
            <a:r>
              <a:rPr lang="en-US" sz="1400" dirty="0" err="1" smtClean="0"/>
              <a:t>Posdoctoral</a:t>
            </a:r>
            <a:r>
              <a:rPr lang="en-US" sz="1400" dirty="0" smtClean="0"/>
              <a:t>, </a:t>
            </a:r>
            <a:r>
              <a:rPr lang="en-US" sz="1400" dirty="0" err="1" smtClean="0"/>
              <a:t>Tesinista</a:t>
            </a:r>
            <a:r>
              <a:rPr lang="en-US" sz="1400" dirty="0" smtClean="0"/>
              <a:t>, </a:t>
            </a:r>
            <a:r>
              <a:rPr lang="en-US" sz="1400" dirty="0" err="1" smtClean="0"/>
              <a:t>Pasante</a:t>
            </a:r>
            <a:r>
              <a:rPr lang="en-US" sz="1400" dirty="0" smtClean="0"/>
              <a:t>, CONICET, AGENCIA).</a:t>
            </a:r>
          </a:p>
          <a:p>
            <a:pPr algn="just">
              <a:lnSpc>
                <a:spcPct val="170000"/>
              </a:lnSpc>
            </a:pPr>
            <a:r>
              <a:rPr lang="en-US" sz="1400" dirty="0" smtClean="0"/>
              <a:t>El </a:t>
            </a:r>
            <a:r>
              <a:rPr lang="en-US" sz="1400" dirty="0" err="1" smtClean="0"/>
              <a:t>espacio</a:t>
            </a:r>
            <a:r>
              <a:rPr lang="en-US" sz="1400" dirty="0" smtClean="0"/>
              <a:t> </a:t>
            </a:r>
            <a:r>
              <a:rPr lang="en-US" sz="1400" dirty="0" err="1" smtClean="0"/>
              <a:t>destinado</a:t>
            </a:r>
            <a:r>
              <a:rPr lang="en-US" sz="1400" dirty="0" smtClean="0"/>
              <a:t> a la “</a:t>
            </a:r>
            <a:r>
              <a:rPr lang="en-US" sz="1400" dirty="0" err="1" smtClean="0"/>
              <a:t>Descripción</a:t>
            </a:r>
            <a:r>
              <a:rPr lang="en-US" sz="1400" dirty="0" smtClean="0"/>
              <a:t>” del Proyecto y a la </a:t>
            </a:r>
            <a:r>
              <a:rPr lang="en-US" sz="1400" dirty="0" err="1" smtClean="0"/>
              <a:t>imagen</a:t>
            </a:r>
            <a:r>
              <a:rPr lang="en-US" sz="1400" dirty="0" smtClean="0"/>
              <a:t> son inter-</a:t>
            </a:r>
            <a:r>
              <a:rPr lang="en-US" sz="1400" dirty="0" err="1" smtClean="0"/>
              <a:t>ajustables</a:t>
            </a:r>
            <a:r>
              <a:rPr lang="en-US" sz="1400" dirty="0" smtClean="0"/>
              <a:t>, </a:t>
            </a:r>
            <a:r>
              <a:rPr lang="en-US" sz="1400" dirty="0" err="1" smtClean="0"/>
              <a:t>pero</a:t>
            </a:r>
            <a:r>
              <a:rPr lang="en-US" sz="1400" dirty="0" smtClean="0"/>
              <a:t> no </a:t>
            </a:r>
            <a:r>
              <a:rPr lang="en-US" sz="1400" dirty="0" err="1" smtClean="0"/>
              <a:t>debe</a:t>
            </a:r>
            <a:r>
              <a:rPr lang="en-US" sz="1400" dirty="0" smtClean="0"/>
              <a:t> </a:t>
            </a:r>
            <a:r>
              <a:rPr lang="en-US" sz="1400" dirty="0" err="1" smtClean="0"/>
              <a:t>excederse</a:t>
            </a:r>
            <a:r>
              <a:rPr lang="en-US" sz="1400" dirty="0" smtClean="0"/>
              <a:t> el </a:t>
            </a:r>
            <a:r>
              <a:rPr lang="en-US" sz="1400" dirty="0" err="1" smtClean="0"/>
              <a:t>espacio</a:t>
            </a:r>
            <a:r>
              <a:rPr lang="en-US" sz="1400" dirty="0" smtClean="0"/>
              <a:t> total para </a:t>
            </a:r>
            <a:r>
              <a:rPr lang="en-US" sz="1400" dirty="0" err="1" smtClean="0"/>
              <a:t>tal</a:t>
            </a:r>
            <a:r>
              <a:rPr lang="en-US" sz="1400" dirty="0"/>
              <a:t> </a:t>
            </a:r>
            <a:r>
              <a:rPr lang="en-US" sz="1400" dirty="0" smtClean="0"/>
              <a:t>fin.</a:t>
            </a:r>
          </a:p>
          <a:p>
            <a:pPr algn="just">
              <a:lnSpc>
                <a:spcPct val="170000"/>
              </a:lnSpc>
            </a:pPr>
            <a:r>
              <a:rPr lang="en-US" sz="1400" dirty="0" smtClean="0"/>
              <a:t>Se </a:t>
            </a:r>
            <a:r>
              <a:rPr lang="en-US" sz="1400" dirty="0" err="1" smtClean="0"/>
              <a:t>pide</a:t>
            </a:r>
            <a:r>
              <a:rPr lang="en-US" sz="1400" dirty="0" smtClean="0"/>
              <a:t> que la </a:t>
            </a:r>
            <a:r>
              <a:rPr lang="en-US" sz="1400" dirty="0" err="1" smtClean="0"/>
              <a:t>información</a:t>
            </a:r>
            <a:r>
              <a:rPr lang="en-US" sz="1400" dirty="0" smtClean="0"/>
              <a:t> sea </a:t>
            </a:r>
            <a:r>
              <a:rPr lang="en-US" sz="1400" dirty="0" err="1" smtClean="0"/>
              <a:t>concisa</a:t>
            </a:r>
            <a:r>
              <a:rPr lang="en-US" sz="1400" dirty="0" smtClean="0"/>
              <a:t> y breve </a:t>
            </a:r>
            <a:r>
              <a:rPr lang="en-US" sz="1400" dirty="0" err="1" smtClean="0"/>
              <a:t>porque</a:t>
            </a:r>
            <a:r>
              <a:rPr lang="en-US" sz="1400" dirty="0" smtClean="0"/>
              <a:t> </a:t>
            </a:r>
            <a:r>
              <a:rPr lang="en-US" sz="1400" dirty="0" err="1" smtClean="0"/>
              <a:t>en</a:t>
            </a:r>
            <a:r>
              <a:rPr lang="en-US" sz="1400" dirty="0" smtClean="0"/>
              <a:t> </a:t>
            </a:r>
            <a:r>
              <a:rPr lang="en-US" sz="1400" dirty="0" err="1" smtClean="0"/>
              <a:t>caso</a:t>
            </a:r>
            <a:r>
              <a:rPr lang="en-US" sz="1400" dirty="0" smtClean="0"/>
              <a:t> </a:t>
            </a:r>
            <a:r>
              <a:rPr lang="en-US" sz="1400" dirty="0" err="1" smtClean="0"/>
              <a:t>contrario</a:t>
            </a:r>
            <a:r>
              <a:rPr lang="en-US" sz="1400" dirty="0" smtClean="0"/>
              <a:t> </a:t>
            </a:r>
            <a:r>
              <a:rPr lang="en-US" sz="1600" b="1" dirty="0" smtClean="0"/>
              <a:t>no </a:t>
            </a:r>
            <a:r>
              <a:rPr lang="en-US" sz="1600" b="1" dirty="0" err="1" smtClean="0"/>
              <a:t>será</a:t>
            </a:r>
            <a:r>
              <a:rPr lang="en-US" sz="1600" b="1" dirty="0" smtClean="0"/>
              <a:t> legible</a:t>
            </a:r>
            <a:r>
              <a:rPr lang="en-US" sz="1400" b="1" dirty="0" smtClean="0"/>
              <a:t> </a:t>
            </a:r>
            <a:r>
              <a:rPr lang="en-US" sz="1400" dirty="0" err="1" smtClean="0"/>
              <a:t>en</a:t>
            </a:r>
            <a:r>
              <a:rPr lang="en-US" sz="1400" dirty="0" smtClean="0"/>
              <a:t> la </a:t>
            </a:r>
            <a:r>
              <a:rPr lang="en-US" sz="1400" dirty="0" err="1" smtClean="0"/>
              <a:t>publicación</a:t>
            </a:r>
            <a:r>
              <a:rPr lang="en-US" sz="1400" dirty="0" smtClean="0"/>
              <a:t> de </a:t>
            </a:r>
            <a:r>
              <a:rPr lang="en-US" sz="1400" dirty="0" err="1" smtClean="0"/>
              <a:t>instagram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>
              <a:lnSpc>
                <a:spcPct val="170000"/>
              </a:lnSpc>
            </a:pPr>
            <a:r>
              <a:rPr lang="en-US" sz="1400" dirty="0" smtClean="0"/>
              <a:t>Se </a:t>
            </a:r>
            <a:r>
              <a:rPr lang="en-US" sz="1400" dirty="0" err="1" smtClean="0"/>
              <a:t>pide</a:t>
            </a:r>
            <a:r>
              <a:rPr lang="en-US" sz="1400" dirty="0" smtClean="0"/>
              <a:t> al/a la </a:t>
            </a:r>
            <a:r>
              <a:rPr lang="en-US" sz="1400" dirty="0" err="1" smtClean="0"/>
              <a:t>investigador</a:t>
            </a:r>
            <a:r>
              <a:rPr lang="en-US" sz="1400" dirty="0" smtClean="0"/>
              <a:t>/a que </a:t>
            </a:r>
            <a:r>
              <a:rPr lang="en-US" sz="1400" dirty="0" err="1" smtClean="0"/>
              <a:t>indique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cuenta</a:t>
            </a:r>
            <a:r>
              <a:rPr lang="en-US" sz="1400" dirty="0" smtClean="0"/>
              <a:t> de </a:t>
            </a:r>
            <a:r>
              <a:rPr lang="en-US" sz="1400" dirty="0" err="1" smtClean="0"/>
              <a:t>instragram</a:t>
            </a:r>
            <a:r>
              <a:rPr lang="en-US" sz="1400" dirty="0" smtClean="0"/>
              <a:t>, para </a:t>
            </a:r>
            <a:r>
              <a:rPr lang="en-US" sz="1400" dirty="0" err="1" smtClean="0"/>
              <a:t>poder</a:t>
            </a:r>
            <a:r>
              <a:rPr lang="en-US" sz="1400" dirty="0" smtClean="0"/>
              <a:t> </a:t>
            </a:r>
            <a:r>
              <a:rPr lang="en-US" sz="1400" dirty="0" err="1" smtClean="0"/>
              <a:t>arrobarlo</a:t>
            </a:r>
            <a:r>
              <a:rPr lang="en-US" sz="1400" dirty="0" smtClean="0"/>
              <a:t>/a y que </a:t>
            </a:r>
            <a:r>
              <a:rPr lang="en-US" sz="1400" dirty="0" err="1" smtClean="0"/>
              <a:t>luego</a:t>
            </a:r>
            <a:r>
              <a:rPr lang="en-US" sz="1400" dirty="0" smtClean="0"/>
              <a:t> </a:t>
            </a:r>
            <a:r>
              <a:rPr lang="en-US" sz="1400" dirty="0" err="1" smtClean="0"/>
              <a:t>él</a:t>
            </a:r>
            <a:r>
              <a:rPr lang="en-US" sz="1400" dirty="0" smtClean="0"/>
              <a:t>/</a:t>
            </a:r>
            <a:r>
              <a:rPr lang="en-US" sz="1400" dirty="0" err="1" smtClean="0"/>
              <a:t>ella</a:t>
            </a:r>
            <a:r>
              <a:rPr lang="en-US" sz="1400" dirty="0" smtClean="0"/>
              <a:t> </a:t>
            </a:r>
            <a:r>
              <a:rPr lang="en-US" sz="1400" dirty="0" err="1" smtClean="0"/>
              <a:t>mismo</a:t>
            </a:r>
            <a:r>
              <a:rPr lang="en-US" sz="1400" dirty="0" smtClean="0"/>
              <a:t>/a </a:t>
            </a:r>
            <a:r>
              <a:rPr lang="en-US" sz="1400" dirty="0" err="1" smtClean="0"/>
              <a:t>pueda</a:t>
            </a:r>
            <a:r>
              <a:rPr lang="en-US" sz="1400" dirty="0" smtClean="0"/>
              <a:t> re.-</a:t>
            </a:r>
            <a:r>
              <a:rPr lang="en-US" sz="1400" dirty="0" err="1" smtClean="0"/>
              <a:t>publicar</a:t>
            </a:r>
            <a:r>
              <a:rPr lang="en-US" sz="1400" dirty="0" smtClean="0"/>
              <a:t> el </a:t>
            </a:r>
            <a:r>
              <a:rPr lang="en-US" sz="1400" dirty="0" err="1" smtClean="0"/>
              <a:t>posteo</a:t>
            </a:r>
            <a:r>
              <a:rPr lang="en-US" sz="1400" dirty="0" smtClean="0"/>
              <a:t> </a:t>
            </a:r>
            <a:r>
              <a:rPr lang="en-US" sz="1400" dirty="0" err="1" smtClean="0"/>
              <a:t>en</a:t>
            </a:r>
            <a:r>
              <a:rPr lang="en-US" sz="1400" dirty="0" smtClean="0"/>
              <a:t> </a:t>
            </a:r>
            <a:r>
              <a:rPr lang="en-US" sz="1400" dirty="0" err="1" smtClean="0"/>
              <a:t>sus</a:t>
            </a:r>
            <a:r>
              <a:rPr lang="en-US" sz="1400" dirty="0" smtClean="0"/>
              <a:t> </a:t>
            </a:r>
            <a:r>
              <a:rPr lang="en-US" sz="1400" dirty="0" err="1" smtClean="0"/>
              <a:t>propias</a:t>
            </a:r>
            <a:r>
              <a:rPr lang="en-US" sz="1400" dirty="0" smtClean="0"/>
              <a:t> </a:t>
            </a:r>
            <a:r>
              <a:rPr lang="en-US" sz="1400" dirty="0" err="1" smtClean="0"/>
              <a:t>redes</a:t>
            </a:r>
            <a:r>
              <a:rPr lang="en-US" sz="14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1400" dirty="0" err="1" smtClean="0"/>
              <a:t>Enviar</a:t>
            </a:r>
            <a:r>
              <a:rPr lang="en-US" sz="1400" dirty="0" smtClean="0"/>
              <a:t> </a:t>
            </a:r>
            <a:r>
              <a:rPr lang="en-US" sz="1400" smtClean="0"/>
              <a:t>a </a:t>
            </a:r>
            <a:r>
              <a:rPr lang="en-US" sz="1400" smtClean="0">
                <a:hlinkClick r:id="rId2"/>
              </a:rPr>
              <a:t>comunicacion.ibr@ibr-conicet.gov.ar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7439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00" y="-331762"/>
            <a:ext cx="7272807" cy="1274541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12830" y="1676911"/>
            <a:ext cx="4896544" cy="1015663"/>
          </a:xfrm>
          <a:prstGeom prst="rect">
            <a:avLst/>
          </a:prstGeom>
          <a:solidFill>
            <a:srgbClr val="A4C0E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Posiciones disponibles para aplicar a </a:t>
            </a: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BECA DOCTORAL/POSDOCTORAL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 </a:t>
            </a:r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de CONICET/AGENCIA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012830" y="2765743"/>
            <a:ext cx="4896544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AR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Tema: </a:t>
            </a:r>
            <a:r>
              <a:rPr lang="es-AR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“:::::::::::::::::::::::::::”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32782" y="3276183"/>
            <a:ext cx="4864442" cy="280076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 defTabSz="0"/>
            <a:r>
              <a:rPr lang="es-AR" sz="1600" b="1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Descripción/objetivo: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b="1" u="sng" dirty="0">
                <a:latin typeface="+mj-lt"/>
                <a:ea typeface="Cambria" panose="02040503050406030204" pitchFamily="18" charset="0"/>
                <a:cs typeface="Arial" pitchFamily="34" charset="0"/>
              </a:rPr>
              <a:t>BREVÍSIMO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RESUMEN </a:t>
            </a:r>
            <a:r>
              <a:rPr lang="es-AR" sz="16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(&lt;550 </a:t>
            </a:r>
            <a:r>
              <a:rPr lang="es-AR" sz="1600" b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caract</a:t>
            </a:r>
            <a:r>
              <a:rPr lang="es-AR" sz="16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 con espacio) </a:t>
            </a:r>
          </a:p>
          <a:p>
            <a:pPr algn="just" defTabSz="0"/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Ej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: caracterizar estructuras génicas portadoras de determinantes de resistencia a antibióticos y evaluar su diseminación entre bacterianas Gram-negativas, entre especies ambientales (reservorios) y oportunistas. Se utilizarán como modelos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Acinetobacter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y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Pseudomonas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En un enfoque multidisciplinario incluyendo técnicas de microbiología, genética, bioinformática y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proteómica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  <a:p>
            <a:pPr algn="just" defTabSz="0"/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Sumate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a nuestro proyecto!</a:t>
            </a:r>
          </a:p>
        </p:txBody>
      </p:sp>
      <p:sp>
        <p:nvSpPr>
          <p:cNvPr id="35" name="1 Título"/>
          <p:cNvSpPr txBox="1">
            <a:spLocks/>
          </p:cNvSpPr>
          <p:nvPr/>
        </p:nvSpPr>
        <p:spPr>
          <a:xfrm>
            <a:off x="1013460" y="9703966"/>
            <a:ext cx="4899660" cy="1125512"/>
          </a:xfrm>
          <a:prstGeom prst="rect">
            <a:avLst/>
          </a:prstGeom>
          <a:solidFill>
            <a:srgbClr val="8EB4E3">
              <a:alpha val="78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Requisitos: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5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Ej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: Graduados o estudiantes recibidos al 30 de marzo de 2022 de Lic. en Biotecnología, Bioquímica o carreras afines.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Recepción de postulaciones </a:t>
            </a: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hasta el 15 de Julio 2021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1032782" y="10795942"/>
            <a:ext cx="486444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Contacto: @ibr-conicet.gov.ar 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2285278" y="9061797"/>
            <a:ext cx="235945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700" b="1" dirty="0">
                <a:latin typeface="+mj-lt"/>
                <a:ea typeface="Cambria" panose="02040503050406030204" pitchFamily="18" charset="0"/>
              </a:rPr>
              <a:t>Director(a): </a:t>
            </a:r>
            <a:r>
              <a:rPr lang="es-AR" sz="1700" dirty="0">
                <a:latin typeface="+mj-lt"/>
                <a:ea typeface="Cambria" panose="02040503050406030204" pitchFamily="18" charset="0"/>
              </a:rPr>
              <a:t>::::::::::::::::::::::::::::::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571175" y="6162377"/>
            <a:ext cx="3614813" cy="2866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IMÁGEN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16889" y="11405542"/>
            <a:ext cx="489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este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espacio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indicar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cuenta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instagram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del director: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35" t="21454" r="23989" b="59844"/>
          <a:stretch/>
        </p:blipFill>
        <p:spPr>
          <a:xfrm>
            <a:off x="4365104" y="632061"/>
            <a:ext cx="1601434" cy="98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593" y="-331762"/>
            <a:ext cx="7272000" cy="12744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12830" y="1676911"/>
            <a:ext cx="4896544" cy="1015663"/>
          </a:xfrm>
          <a:prstGeom prst="rect">
            <a:avLst/>
          </a:prstGeom>
          <a:solidFill>
            <a:srgbClr val="A4C0E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Posiciones disponibles para aplicar a </a:t>
            </a: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BECA DOCTORAL/POSDOCTORAL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 </a:t>
            </a:r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de CONICET/AGENCIA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012830" y="2765743"/>
            <a:ext cx="4896544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AR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Tema: </a:t>
            </a:r>
            <a:r>
              <a:rPr lang="es-AR" sz="21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“:::::::::::::::::::::::::::”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32782" y="3276183"/>
            <a:ext cx="4864442" cy="2800767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 defTabSz="0"/>
            <a:r>
              <a:rPr lang="es-AR" sz="1600" b="1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Descripción/objetivo: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b="1" u="sng" dirty="0">
                <a:latin typeface="+mj-lt"/>
                <a:ea typeface="Cambria" panose="02040503050406030204" pitchFamily="18" charset="0"/>
                <a:cs typeface="Arial" pitchFamily="34" charset="0"/>
              </a:rPr>
              <a:t>BREVÍSIMO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RESUMEN </a:t>
            </a:r>
            <a:r>
              <a:rPr lang="es-AR" sz="16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(&lt;550 </a:t>
            </a:r>
            <a:r>
              <a:rPr lang="es-AR" sz="1600" b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caract</a:t>
            </a:r>
            <a:r>
              <a:rPr lang="es-AR" sz="16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 con espacio) </a:t>
            </a:r>
          </a:p>
          <a:p>
            <a:pPr algn="just" defTabSz="0"/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Ej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: caracterizar estructuras génicas portadoras de determinantes de resistencia a antibióticos y evaluar su diseminación entre bacterianas Gram-negativas, entre especies ambientales (reservorios) y oportunistas. Se utilizarán como modelos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Acinetobacter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y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Pseudomonas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En un enfoque multidisciplinario incluyendo técnicas de microbiología, genética, bioinformática y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proteómica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  <a:p>
            <a:pPr algn="just" defTabSz="0"/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Sumate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a nuestro proyecto!</a:t>
            </a:r>
          </a:p>
        </p:txBody>
      </p:sp>
      <p:sp>
        <p:nvSpPr>
          <p:cNvPr id="35" name="1 Título"/>
          <p:cNvSpPr txBox="1">
            <a:spLocks/>
          </p:cNvSpPr>
          <p:nvPr/>
        </p:nvSpPr>
        <p:spPr>
          <a:xfrm>
            <a:off x="1013460" y="9703966"/>
            <a:ext cx="4899660" cy="1125512"/>
          </a:xfrm>
          <a:prstGeom prst="rect">
            <a:avLst/>
          </a:prstGeom>
          <a:solidFill>
            <a:srgbClr val="8EB4E3">
              <a:alpha val="78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Requisitos: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5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Ej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: Graduados o estudiantes recibidos al 30 de marzo de 2022 de Lic. en Biotecnología, Bioquímica o carreras afines.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Recepción de postulaciones </a:t>
            </a: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hasta el 15 de Julio 2021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1032782" y="10795942"/>
            <a:ext cx="486444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Contacto: @ibr-conicet.gov.ar 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2285278" y="9061797"/>
            <a:ext cx="235945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700" b="1" dirty="0">
                <a:latin typeface="+mj-lt"/>
                <a:ea typeface="Cambria" panose="02040503050406030204" pitchFamily="18" charset="0"/>
              </a:rPr>
              <a:t>Director(a): </a:t>
            </a:r>
            <a:r>
              <a:rPr lang="es-AR" sz="1700" dirty="0">
                <a:latin typeface="+mj-lt"/>
                <a:ea typeface="Cambria" panose="02040503050406030204" pitchFamily="18" charset="0"/>
              </a:rPr>
              <a:t>::::::::::::::::::::::::::::::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571175" y="6162377"/>
            <a:ext cx="3614813" cy="28669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j-lt"/>
              </a:rPr>
              <a:t>IMÁGEN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16889" y="11405542"/>
            <a:ext cx="489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este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espacio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indicar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cuenta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instagram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del director: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35" t="21454" r="23989" b="59844"/>
          <a:stretch/>
        </p:blipFill>
        <p:spPr>
          <a:xfrm>
            <a:off x="4365104" y="632061"/>
            <a:ext cx="1601434" cy="98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00" y="-331762"/>
            <a:ext cx="7272807" cy="12745415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01486" y="1676911"/>
            <a:ext cx="4907888" cy="707886"/>
          </a:xfrm>
          <a:prstGeom prst="rect">
            <a:avLst/>
          </a:prstGeom>
          <a:solidFill>
            <a:srgbClr val="A4C0E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Posiciones disponibles para aplicar a </a:t>
            </a:r>
            <a:endParaRPr lang="es-A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  <a:p>
            <a:pPr algn="ctr"/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BECA DOCTORAL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 </a:t>
            </a:r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de 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CONICET</a:t>
            </a:r>
            <a:endParaRPr lang="es-A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12830" y="2449255"/>
            <a:ext cx="4953708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A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Tema: </a:t>
            </a:r>
            <a:r>
              <a:rPr lang="es-A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“</a:t>
            </a: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Evolución y diseminación de elementos genéticos portadores de genes de resistencia a antimicrobianos en bacilos Gram-negativos de relevancia clínica</a:t>
            </a:r>
            <a:r>
              <a:rPr lang="es-A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”</a:t>
            </a:r>
            <a:endParaRPr lang="es-A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32782" y="3812467"/>
            <a:ext cx="4864442" cy="230832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 defTabSz="0"/>
            <a:r>
              <a:rPr lang="es-AR" sz="1600" b="1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Objetivo: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caracterizar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estructuras génicas portadoras de determinantes de resistencia a antibióticos y evaluar su diseminación entre bacterianas Gram-negativas,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pertenecientes a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especies ambientales (reservorios) y oportunistas. Se utilizarán como modelos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Acinetobacter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y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Pseudomonas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en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un enfoque multidisciplinario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que incluirá técnicas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de microbiología, genética, bioinformática y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proteómica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  <a:p>
            <a:pPr algn="just" defTabSz="0"/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¡</a:t>
            </a:r>
            <a:r>
              <a:rPr lang="es-AR" sz="1600" dirty="0" err="1" smtClean="0">
                <a:latin typeface="+mj-lt"/>
                <a:ea typeface="Cambria" panose="02040503050406030204" pitchFamily="18" charset="0"/>
                <a:cs typeface="Arial" pitchFamily="34" charset="0"/>
              </a:rPr>
              <a:t>Sumate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a nuestro proyecto!</a:t>
            </a:r>
          </a:p>
        </p:txBody>
      </p:sp>
      <p:sp>
        <p:nvSpPr>
          <p:cNvPr id="35" name="1 Título"/>
          <p:cNvSpPr txBox="1">
            <a:spLocks/>
          </p:cNvSpPr>
          <p:nvPr/>
        </p:nvSpPr>
        <p:spPr>
          <a:xfrm>
            <a:off x="1013460" y="9703966"/>
            <a:ext cx="4899660" cy="1125512"/>
          </a:xfrm>
          <a:prstGeom prst="rect">
            <a:avLst/>
          </a:prstGeom>
          <a:solidFill>
            <a:srgbClr val="8EB4E3">
              <a:alpha val="78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Requisitos: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5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Graduados 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o estudiantes recibidos al 30 de marzo de 2022 de Lic. en Biotecnología, Bioquímica o carreras afines.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Recepción de postulaciones </a:t>
            </a: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hasta el 15 de Julio 2021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1032782" y="10795942"/>
            <a:ext cx="486444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Contacto: </a:t>
            </a:r>
            <a:r>
              <a:rPr lang="es-E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moran@ibr-conicet.gov.ar </a:t>
            </a:r>
            <a:endParaRPr lang="es-ES" sz="22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583054" y="9220630"/>
            <a:ext cx="37535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700" b="1" dirty="0" smtClean="0">
                <a:latin typeface="+mj-lt"/>
                <a:ea typeface="Cambria" panose="02040503050406030204" pitchFamily="18" charset="0"/>
              </a:rPr>
              <a:t>Directora: Dra. </a:t>
            </a:r>
            <a:r>
              <a:rPr lang="es-AR" sz="1700" b="1" dirty="0" err="1" smtClean="0">
                <a:latin typeface="+mj-lt"/>
                <a:ea typeface="Cambria" panose="02040503050406030204" pitchFamily="18" charset="0"/>
              </a:rPr>
              <a:t>Jorgelina</a:t>
            </a:r>
            <a:r>
              <a:rPr lang="es-AR" sz="1700" b="1" dirty="0" smtClean="0">
                <a:latin typeface="+mj-lt"/>
                <a:ea typeface="Cambria" panose="02040503050406030204" pitchFamily="18" charset="0"/>
              </a:rPr>
              <a:t> Morán Barrios</a:t>
            </a:r>
            <a:endParaRPr lang="es-AR" sz="1700" dirty="0">
              <a:latin typeface="+mj-lt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16889" y="11405542"/>
            <a:ext cx="4892667" cy="369332"/>
          </a:xfrm>
          <a:prstGeom prst="rect">
            <a:avLst/>
          </a:prstGeom>
          <a:solidFill>
            <a:srgbClr val="1D9AD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@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moranOK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35" t="21454" r="23989" b="59844"/>
          <a:stretch/>
        </p:blipFill>
        <p:spPr>
          <a:xfrm>
            <a:off x="4365104" y="632061"/>
            <a:ext cx="1601434" cy="980393"/>
          </a:xfrm>
          <a:prstGeom prst="rect">
            <a:avLst/>
          </a:prstGeom>
        </p:spPr>
      </p:pic>
      <p:grpSp>
        <p:nvGrpSpPr>
          <p:cNvPr id="12" name="10 Grupo"/>
          <p:cNvGrpSpPr/>
          <p:nvPr/>
        </p:nvGrpSpPr>
        <p:grpSpPr>
          <a:xfrm>
            <a:off x="1420604" y="6174016"/>
            <a:ext cx="3915954" cy="2985308"/>
            <a:chOff x="325438" y="1235075"/>
            <a:chExt cx="6888162" cy="5167313"/>
          </a:xfrm>
        </p:grpSpPr>
        <p:pic>
          <p:nvPicPr>
            <p:cNvPr id="13" name="Picture 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02250" y="3703638"/>
              <a:ext cx="1771650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33775" y="3722688"/>
              <a:ext cx="3460750" cy="180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3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92500" y="3603625"/>
              <a:ext cx="1784350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3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98850" y="2222500"/>
              <a:ext cx="1778000" cy="154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2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981575" y="1981200"/>
              <a:ext cx="2012950" cy="1776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643063" y="4662488"/>
              <a:ext cx="1181100" cy="149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93850" y="4014788"/>
              <a:ext cx="760413" cy="1293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5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633538" y="2295525"/>
              <a:ext cx="1282700" cy="1535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5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2438" y="4024313"/>
              <a:ext cx="1741487" cy="2378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51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11175" y="2508250"/>
              <a:ext cx="118268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40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25438" y="2433638"/>
              <a:ext cx="1303337" cy="71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0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82588" y="1235075"/>
              <a:ext cx="2220912" cy="132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23 Imagen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96875" y="1423988"/>
              <a:ext cx="2425700" cy="2274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24 Imagen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611188" y="4168775"/>
              <a:ext cx="2062162" cy="2090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26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435225" y="3771900"/>
              <a:ext cx="76835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26 Imagen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492500" y="1981200"/>
              <a:ext cx="3570288" cy="3430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35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3346450" y="1820863"/>
              <a:ext cx="3508375" cy="323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38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967163" y="2789238"/>
              <a:ext cx="3246437" cy="288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29 Flecha derecha"/>
            <p:cNvSpPr/>
            <p:nvPr/>
          </p:nvSpPr>
          <p:spPr>
            <a:xfrm rot="18861505">
              <a:off x="3807619" y="4933156"/>
              <a:ext cx="320675" cy="233363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/>
            </a:p>
          </p:txBody>
        </p:sp>
        <p:sp>
          <p:nvSpPr>
            <p:cNvPr id="32" name="30 Flecha derecha"/>
            <p:cNvSpPr/>
            <p:nvPr/>
          </p:nvSpPr>
          <p:spPr>
            <a:xfrm rot="8755880">
              <a:off x="6742113" y="2589213"/>
              <a:ext cx="322262" cy="23336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/>
            </a:p>
          </p:txBody>
        </p:sp>
        <p:grpSp>
          <p:nvGrpSpPr>
            <p:cNvPr id="33" name="31 Grupo"/>
            <p:cNvGrpSpPr>
              <a:grpSpLocks/>
            </p:cNvGrpSpPr>
            <p:nvPr/>
          </p:nvGrpSpPr>
          <p:grpSpPr bwMode="auto">
            <a:xfrm>
              <a:off x="1593850" y="3757613"/>
              <a:ext cx="100013" cy="341312"/>
              <a:chOff x="1593479" y="3757591"/>
              <a:chExt cx="100310" cy="341316"/>
            </a:xfrm>
          </p:grpSpPr>
          <p:cxnSp>
            <p:nvCxnSpPr>
              <p:cNvPr id="34" name="32 Conector recto"/>
              <p:cNvCxnSpPr/>
              <p:nvPr/>
            </p:nvCxnSpPr>
            <p:spPr>
              <a:xfrm>
                <a:off x="1593479" y="3757591"/>
                <a:ext cx="100310" cy="3413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3 Conector recto"/>
              <p:cNvCxnSpPr/>
              <p:nvPr/>
            </p:nvCxnSpPr>
            <p:spPr>
              <a:xfrm flipV="1">
                <a:off x="1593479" y="3771878"/>
                <a:ext cx="100310" cy="32702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839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36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593" y="-348580"/>
            <a:ext cx="7272000" cy="127440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01486" y="1676911"/>
            <a:ext cx="4907888" cy="707886"/>
          </a:xfrm>
          <a:prstGeom prst="rect">
            <a:avLst/>
          </a:prstGeom>
          <a:solidFill>
            <a:srgbClr val="A4C0E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Posiciones disponibles para aplicar a </a:t>
            </a:r>
            <a:endParaRPr lang="es-A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  <a:p>
            <a:pPr algn="ctr"/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BECA DOCTORAL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 </a:t>
            </a:r>
            <a:r>
              <a:rPr lang="es-A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de </a:t>
            </a:r>
            <a:r>
              <a:rPr lang="es-A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CONICET</a:t>
            </a:r>
            <a:endParaRPr lang="es-A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mbria" panose="02040503050406030204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12830" y="2449255"/>
            <a:ext cx="4953708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A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Tema: </a:t>
            </a:r>
            <a:r>
              <a:rPr lang="es-A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“</a:t>
            </a:r>
            <a:r>
              <a:rPr lang="es-E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Evolución y diseminación de elementos genéticos portadores de genes de resistencia a antimicrobianos en bacilos Gram-negativos de relevancia clínica</a:t>
            </a:r>
            <a:r>
              <a:rPr lang="es-A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”</a:t>
            </a:r>
            <a:endParaRPr lang="es-AR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32782" y="3812467"/>
            <a:ext cx="4864442" cy="230832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 defTabSz="0"/>
            <a:r>
              <a:rPr lang="es-AR" sz="1600" b="1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Objetivo: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caracterizar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estructuras génicas portadoras de determinantes de resistencia a antibióticos y evaluar su diseminación entre bacterianas Gram-negativas,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pertenecientes a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especies ambientales (reservorios) y oportunistas. Se utilizarán como modelos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Acinetobacter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y </a:t>
            </a:r>
            <a:r>
              <a:rPr lang="es-AR" sz="1600" i="1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Pseudomonas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spp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en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un enfoque multidisciplinario 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que incluirá técnicas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de microbiología, genética, bioinformática y </a:t>
            </a:r>
            <a:r>
              <a:rPr lang="es-AR" sz="1600" dirty="0" err="1">
                <a:latin typeface="+mj-lt"/>
                <a:ea typeface="Cambria" panose="02040503050406030204" pitchFamily="18" charset="0"/>
                <a:cs typeface="Arial" pitchFamily="34" charset="0"/>
              </a:rPr>
              <a:t>proteómica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  <a:p>
            <a:pPr algn="just" defTabSz="0"/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¡</a:t>
            </a:r>
            <a:r>
              <a:rPr lang="es-AR" sz="1600" dirty="0" err="1" smtClean="0">
                <a:latin typeface="+mj-lt"/>
                <a:ea typeface="Cambria" panose="02040503050406030204" pitchFamily="18" charset="0"/>
                <a:cs typeface="Arial" pitchFamily="34" charset="0"/>
              </a:rPr>
              <a:t>Sumate</a:t>
            </a:r>
            <a:r>
              <a:rPr lang="es-AR" sz="16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600" dirty="0">
                <a:latin typeface="+mj-lt"/>
                <a:ea typeface="Cambria" panose="02040503050406030204" pitchFamily="18" charset="0"/>
                <a:cs typeface="Arial" pitchFamily="34" charset="0"/>
              </a:rPr>
              <a:t>a nuestro proyecto!</a:t>
            </a:r>
          </a:p>
        </p:txBody>
      </p:sp>
      <p:sp>
        <p:nvSpPr>
          <p:cNvPr id="35" name="1 Título"/>
          <p:cNvSpPr txBox="1">
            <a:spLocks/>
          </p:cNvSpPr>
          <p:nvPr/>
        </p:nvSpPr>
        <p:spPr>
          <a:xfrm>
            <a:off x="1013460" y="9703966"/>
            <a:ext cx="4899660" cy="1125512"/>
          </a:xfrm>
          <a:prstGeom prst="rect">
            <a:avLst/>
          </a:prstGeom>
          <a:solidFill>
            <a:srgbClr val="8EB4E3">
              <a:alpha val="78000"/>
            </a:srgb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Requisitos: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es-AR" sz="1500" dirty="0" smtClean="0">
                <a:latin typeface="+mj-lt"/>
                <a:ea typeface="Cambria" panose="02040503050406030204" pitchFamily="18" charset="0"/>
                <a:cs typeface="Arial" pitchFamily="34" charset="0"/>
              </a:rPr>
              <a:t>Graduados 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o estudiantes recibidos al 30 de marzo de 2022 de Lic. en Biotecnología, Bioquímica o carreras afines.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Recepción de postulaciones </a:t>
            </a:r>
            <a:r>
              <a:rPr lang="es-AR" sz="1500" b="1" dirty="0">
                <a:latin typeface="+mj-lt"/>
                <a:ea typeface="Cambria" panose="02040503050406030204" pitchFamily="18" charset="0"/>
                <a:cs typeface="Arial" pitchFamily="34" charset="0"/>
              </a:rPr>
              <a:t>hasta el 15 de Julio 2021</a:t>
            </a:r>
            <a:r>
              <a:rPr lang="es-AR" sz="1500" dirty="0">
                <a:latin typeface="+mj-lt"/>
                <a:ea typeface="Cambria" panose="02040503050406030204" pitchFamily="18" charset="0"/>
                <a:cs typeface="Arial" pitchFamily="34" charset="0"/>
              </a:rPr>
              <a:t>. 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1032782" y="10795942"/>
            <a:ext cx="486444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Contacto: </a:t>
            </a:r>
            <a:r>
              <a:rPr lang="es-E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Cambria" panose="02040503050406030204" pitchFamily="18" charset="0"/>
              </a:rPr>
              <a:t>moran@ibr-conicet.gov.ar </a:t>
            </a:r>
            <a:endParaRPr lang="es-ES" sz="22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583054" y="9220630"/>
            <a:ext cx="37535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700" b="1" dirty="0" smtClean="0">
                <a:latin typeface="+mj-lt"/>
                <a:ea typeface="Cambria" panose="02040503050406030204" pitchFamily="18" charset="0"/>
              </a:rPr>
              <a:t>Directora: Dra. </a:t>
            </a:r>
            <a:r>
              <a:rPr lang="es-AR" sz="1700" b="1" dirty="0" err="1" smtClean="0">
                <a:latin typeface="+mj-lt"/>
                <a:ea typeface="Cambria" panose="02040503050406030204" pitchFamily="18" charset="0"/>
              </a:rPr>
              <a:t>Jorgelina</a:t>
            </a:r>
            <a:r>
              <a:rPr lang="es-AR" sz="1700" b="1" dirty="0" smtClean="0">
                <a:latin typeface="+mj-lt"/>
                <a:ea typeface="Cambria" panose="02040503050406030204" pitchFamily="18" charset="0"/>
              </a:rPr>
              <a:t> Morán Barrios</a:t>
            </a:r>
            <a:endParaRPr lang="es-AR" sz="1700" dirty="0">
              <a:latin typeface="+mj-lt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16889" y="11405542"/>
            <a:ext cx="489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j-lt"/>
              </a:rPr>
              <a:t>@</a:t>
            </a:r>
            <a:r>
              <a:rPr lang="en-US" b="1" dirty="0" err="1" smtClean="0">
                <a:solidFill>
                  <a:schemeClr val="bg1"/>
                </a:solidFill>
                <a:latin typeface="+mj-lt"/>
              </a:rPr>
              <a:t>moranOK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35" t="21454" r="23989" b="59844"/>
          <a:stretch/>
        </p:blipFill>
        <p:spPr>
          <a:xfrm>
            <a:off x="4365104" y="632061"/>
            <a:ext cx="1601434" cy="980393"/>
          </a:xfrm>
          <a:prstGeom prst="rect">
            <a:avLst/>
          </a:prstGeom>
        </p:spPr>
      </p:pic>
      <p:grpSp>
        <p:nvGrpSpPr>
          <p:cNvPr id="12" name="10 Grupo"/>
          <p:cNvGrpSpPr/>
          <p:nvPr/>
        </p:nvGrpSpPr>
        <p:grpSpPr>
          <a:xfrm>
            <a:off x="1420604" y="6174016"/>
            <a:ext cx="3915954" cy="2985308"/>
            <a:chOff x="325438" y="1235075"/>
            <a:chExt cx="6888162" cy="5167313"/>
          </a:xfrm>
        </p:grpSpPr>
        <p:pic>
          <p:nvPicPr>
            <p:cNvPr id="13" name="Picture 1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02250" y="3703638"/>
              <a:ext cx="1771650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33775" y="3722688"/>
              <a:ext cx="3460750" cy="180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3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92500" y="3603625"/>
              <a:ext cx="1784350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3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498850" y="2222500"/>
              <a:ext cx="1778000" cy="154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2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981575" y="1981200"/>
              <a:ext cx="2012950" cy="1776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5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643063" y="4662488"/>
              <a:ext cx="1181100" cy="149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593850" y="4014788"/>
              <a:ext cx="760413" cy="1293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5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633538" y="2295525"/>
              <a:ext cx="1282700" cy="1535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5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2438" y="4024313"/>
              <a:ext cx="1741487" cy="2378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51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11175" y="2508250"/>
              <a:ext cx="1182688" cy="1355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40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25438" y="2433638"/>
              <a:ext cx="1303337" cy="71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40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82588" y="1235075"/>
              <a:ext cx="2220912" cy="132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23 Imagen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96875" y="1423988"/>
              <a:ext cx="2425700" cy="2274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24 Imagen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611188" y="4168775"/>
              <a:ext cx="2062162" cy="2090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26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435225" y="3771900"/>
              <a:ext cx="768350" cy="27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26 Imagen"/>
            <p:cNvPicPr>
              <a:picLocks noChangeAspect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492500" y="1981200"/>
              <a:ext cx="3570288" cy="3430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35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3346450" y="1820863"/>
              <a:ext cx="3508375" cy="3236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38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967163" y="2789238"/>
              <a:ext cx="3246437" cy="2884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29 Flecha derecha"/>
            <p:cNvSpPr/>
            <p:nvPr/>
          </p:nvSpPr>
          <p:spPr>
            <a:xfrm rot="18861505">
              <a:off x="3807619" y="4933156"/>
              <a:ext cx="320675" cy="233363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/>
            </a:p>
          </p:txBody>
        </p:sp>
        <p:sp>
          <p:nvSpPr>
            <p:cNvPr id="32" name="30 Flecha derecha"/>
            <p:cNvSpPr/>
            <p:nvPr/>
          </p:nvSpPr>
          <p:spPr>
            <a:xfrm rot="8755880">
              <a:off x="6742113" y="2589213"/>
              <a:ext cx="322262" cy="233362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AR"/>
            </a:p>
          </p:txBody>
        </p:sp>
        <p:grpSp>
          <p:nvGrpSpPr>
            <p:cNvPr id="33" name="31 Grupo"/>
            <p:cNvGrpSpPr>
              <a:grpSpLocks/>
            </p:cNvGrpSpPr>
            <p:nvPr/>
          </p:nvGrpSpPr>
          <p:grpSpPr bwMode="auto">
            <a:xfrm>
              <a:off x="1593850" y="3757613"/>
              <a:ext cx="100013" cy="341312"/>
              <a:chOff x="1593479" y="3757591"/>
              <a:chExt cx="100310" cy="341316"/>
            </a:xfrm>
          </p:grpSpPr>
          <p:cxnSp>
            <p:nvCxnSpPr>
              <p:cNvPr id="34" name="32 Conector recto"/>
              <p:cNvCxnSpPr/>
              <p:nvPr/>
            </p:nvCxnSpPr>
            <p:spPr>
              <a:xfrm>
                <a:off x="1593479" y="3757591"/>
                <a:ext cx="100310" cy="34131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3 Conector recto"/>
              <p:cNvCxnSpPr/>
              <p:nvPr/>
            </p:nvCxnSpPr>
            <p:spPr>
              <a:xfrm flipV="1">
                <a:off x="1593479" y="3771878"/>
                <a:ext cx="100310" cy="32702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851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814</Words>
  <Application>Microsoft Office PowerPoint</Application>
  <PresentationFormat>Personalizado</PresentationFormat>
  <Paragraphs>66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Tema de Office</vt:lpstr>
      <vt:lpstr>Mini-instructive para publicaciones de historias (stories) en instagram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Diseminación de genes de resistencia en microorganismos de relevancia clínica</dc:title>
  <dc:creator>Georgette</dc:creator>
  <cp:lastModifiedBy>Jimena</cp:lastModifiedBy>
  <cp:revision>83</cp:revision>
  <dcterms:created xsi:type="dcterms:W3CDTF">2021-04-29T19:35:24Z</dcterms:created>
  <dcterms:modified xsi:type="dcterms:W3CDTF">2022-05-23T14:50:16Z</dcterms:modified>
</cp:coreProperties>
</file>